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0" r:id="rId6"/>
  </p:sldIdLst>
  <p:sldSz cx="9144000" cy="5143500" type="screen16x9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84" d="100"/>
          <a:sy n="84" d="100"/>
        </p:scale>
        <p:origin x="17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3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4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9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1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5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1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E840-3B1D-4FD4-8D52-2B3C17A01F27}" type="datetimeFigureOut">
              <a:rPr lang="es-ES" smtClean="0"/>
              <a:t>24/08/2016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60FD-60DE-470B-A872-F49D32144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5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unaandsailing@funandsailing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379" t="12611" r="5379" b="20446"/>
          <a:stretch/>
        </p:blipFill>
        <p:spPr>
          <a:xfrm>
            <a:off x="0" y="0"/>
            <a:ext cx="9141251" cy="51435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7504" y="4253106"/>
            <a:ext cx="9036496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ALMERIA</a:t>
            </a:r>
            <a:r>
              <a:rPr lang="es-ES" sz="5400" dirty="0" smtClean="0">
                <a:solidFill>
                  <a:srgbClr val="00B0F0"/>
                </a:solidFill>
                <a:latin typeface="Mistral" panose="03090702030407020403" pitchFamily="66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CHARTER</a:t>
            </a:r>
            <a:endParaRPr lang="es-ES" sz="5400" dirty="0">
              <a:solidFill>
                <a:srgbClr val="00B0F0"/>
              </a:solidFill>
              <a:latin typeface="Mistral" panose="03090702030407020403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95486"/>
            <a:ext cx="4104456" cy="86409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FUN </a:t>
            </a:r>
            <a:r>
              <a:rPr lang="en-US" sz="4400" b="1" i="1" dirty="0">
                <a:solidFill>
                  <a:srgbClr val="00B0F0"/>
                </a:solidFill>
                <a:latin typeface="Cambria"/>
                <a:ea typeface="Calibri"/>
                <a:cs typeface="Aharoni"/>
              </a:rPr>
              <a:t>&amp; </a:t>
            </a:r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SAILING</a:t>
            </a:r>
            <a:endParaRPr lang="en-US" sz="4400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5921896" y="3363838"/>
            <a:ext cx="322210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ES" sz="5400" dirty="0" smtClean="0">
                <a:solidFill>
                  <a:srgbClr val="00B0F0"/>
                </a:solidFill>
                <a:latin typeface="Mistral" panose="03090702030407020403" pitchFamily="66" charset="0"/>
              </a:rPr>
              <a:t>OFERTA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s-ES" sz="5400" dirty="0" smtClean="0">
                <a:solidFill>
                  <a:srgbClr val="00B0F0"/>
                </a:solidFill>
                <a:latin typeface="Mistral" panose="03090702030407020403" pitchFamily="66" charset="0"/>
              </a:rPr>
              <a:t>OTOÑO 2016</a:t>
            </a:r>
            <a:endParaRPr lang="es-ES" sz="5400" dirty="0">
              <a:solidFill>
                <a:srgbClr val="00B0F0"/>
              </a:solidFill>
              <a:latin typeface="Mistral" panose="03090702030407020403" pitchFamily="66" charset="0"/>
            </a:endParaRPr>
          </a:p>
        </p:txBody>
      </p:sp>
      <p:pic>
        <p:nvPicPr>
          <p:cNvPr id="8" name="Jub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544" y="195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8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4000">
        <p:fad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8"/>
          <a:stretch/>
        </p:blipFill>
        <p:spPr>
          <a:xfrm>
            <a:off x="0" y="-22060"/>
            <a:ext cx="9144000" cy="5165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79512" y="195486"/>
            <a:ext cx="4104456" cy="86409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FUN </a:t>
            </a:r>
            <a:r>
              <a:rPr lang="en-US" sz="4400" b="1" i="1" dirty="0">
                <a:solidFill>
                  <a:srgbClr val="00B0F0"/>
                </a:solidFill>
                <a:latin typeface="Cambria"/>
                <a:ea typeface="Calibri"/>
                <a:cs typeface="Aharoni"/>
              </a:rPr>
              <a:t>&amp; </a:t>
            </a:r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SAILING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179512" y="2931790"/>
            <a:ext cx="6624736" cy="208823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323528" y="3003798"/>
            <a:ext cx="6840760" cy="306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6CCFF"/>
              </a:buClr>
            </a:pPr>
            <a:r>
              <a:rPr lang="es-ES" sz="1200" dirty="0"/>
              <a:t>Si te gusta la naturaleza, el sol, el mar y estás en la </a:t>
            </a:r>
            <a:r>
              <a:rPr lang="es-ES" sz="1200" b="1" dirty="0"/>
              <a:t>Costa de Almería  </a:t>
            </a:r>
            <a:r>
              <a:rPr lang="es-ES" sz="1200" dirty="0"/>
              <a:t>o estás pensando en ir a conocerla, tenemos una propuesta que hacerte. </a:t>
            </a:r>
            <a:r>
              <a:rPr lang="es-ES" sz="1200" b="1" i="1" dirty="0">
                <a:solidFill>
                  <a:srgbClr val="00B0F0"/>
                </a:solidFill>
              </a:rPr>
              <a:t>CONÓCENOS.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>En </a:t>
            </a:r>
            <a:r>
              <a:rPr lang="es-ES" sz="1600" b="1" dirty="0">
                <a:solidFill>
                  <a:srgbClr val="66CCFF"/>
                </a:solidFill>
                <a:latin typeface="Mistral"/>
                <a:cs typeface="Mistral"/>
              </a:rPr>
              <a:t>FUN &amp; SAILING </a:t>
            </a:r>
            <a:r>
              <a:rPr lang="es-ES" sz="1200" dirty="0"/>
              <a:t>queremos compartir contigo nuestra experiencia y pasión por la navegación.</a:t>
            </a:r>
          </a:p>
          <a:p>
            <a:pPr>
              <a:buClr>
                <a:srgbClr val="66CCFF"/>
              </a:buClr>
            </a:pPr>
            <a:r>
              <a:rPr lang="es-ES" sz="1200" dirty="0"/>
              <a:t>Te ofrecemos un </a:t>
            </a:r>
            <a:r>
              <a:rPr lang="es-ES" sz="1200" b="1" dirty="0"/>
              <a:t>servicio de alquiler de veleros con patrón, </a:t>
            </a:r>
            <a:r>
              <a:rPr lang="es-ES" sz="1200" dirty="0"/>
              <a:t>para que tengas unas fantásticas vacaciones y una </a:t>
            </a:r>
            <a:r>
              <a:rPr lang="es-ES" sz="1200" b="1" dirty="0"/>
              <a:t>experiencia inolvidable</a:t>
            </a:r>
            <a:r>
              <a:rPr lang="es-ES" sz="1200" dirty="0"/>
              <a:t> la cual no podrás dejas de recordar.</a:t>
            </a:r>
          </a:p>
          <a:p>
            <a:pPr>
              <a:buClr>
                <a:srgbClr val="66CCFF"/>
              </a:buClr>
            </a:pPr>
            <a:r>
              <a:rPr lang="es-ES" sz="1200" dirty="0"/>
              <a:t>Te proponemos las siguientes </a:t>
            </a:r>
            <a:r>
              <a:rPr lang="es-ES" sz="1200" b="1" dirty="0"/>
              <a:t>actividades</a:t>
            </a:r>
            <a:r>
              <a:rPr lang="es-ES" sz="1200" dirty="0"/>
              <a:t>:</a:t>
            </a:r>
          </a:p>
          <a:p>
            <a:pPr lvl="1">
              <a:buClr>
                <a:srgbClr val="66CCFF"/>
              </a:buClr>
              <a:buFont typeface="Courier New"/>
              <a:buChar char="o"/>
            </a:pPr>
            <a:r>
              <a:rPr lang="es-ES" sz="1200" b="1" dirty="0"/>
              <a:t>Salidas diarias.</a:t>
            </a:r>
          </a:p>
          <a:p>
            <a:pPr lvl="1">
              <a:buClr>
                <a:srgbClr val="66CCFF"/>
              </a:buClr>
              <a:buFont typeface="Courier New"/>
              <a:buChar char="o"/>
            </a:pPr>
            <a:r>
              <a:rPr lang="es-ES" sz="1200" b="1" dirty="0"/>
              <a:t>Oferta Fin de semana completo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8624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2000">
        <p:fade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765" b="9234"/>
          <a:stretch/>
        </p:blipFill>
        <p:spPr>
          <a:xfrm>
            <a:off x="-5395" y="1"/>
            <a:ext cx="9144000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32040" y="4155926"/>
            <a:ext cx="4104456" cy="86409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FUN </a:t>
            </a:r>
            <a:r>
              <a:rPr lang="en-US" sz="4400" b="1" i="1" dirty="0">
                <a:solidFill>
                  <a:srgbClr val="00B0F0"/>
                </a:solidFill>
                <a:latin typeface="Cambria"/>
                <a:ea typeface="Calibri"/>
                <a:cs typeface="Aharoni"/>
              </a:rPr>
              <a:t>&amp; </a:t>
            </a:r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SAILING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195486"/>
            <a:ext cx="6624736" cy="208823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339502"/>
            <a:ext cx="6408712" cy="1872208"/>
          </a:xfrm>
        </p:spPr>
        <p:txBody>
          <a:bodyPr>
            <a:noAutofit/>
          </a:bodyPr>
          <a:lstStyle/>
          <a:p>
            <a:pPr>
              <a:buClr>
                <a:srgbClr val="66CCFF"/>
              </a:buClr>
            </a:pPr>
            <a:r>
              <a:rPr lang="es-ES" sz="1200" b="1" dirty="0"/>
              <a:t>Salidas diarias</a:t>
            </a:r>
            <a:r>
              <a:rPr lang="es-ES" sz="1200" dirty="0"/>
              <a:t>: No te pierdas un día repleto de </a:t>
            </a:r>
            <a:r>
              <a:rPr lang="es-ES" sz="1200" b="1" dirty="0"/>
              <a:t>emociones y diversión, </a:t>
            </a:r>
            <a:r>
              <a:rPr lang="es-ES" sz="1200" dirty="0"/>
              <a:t>en el cual podrás practicar multitud de actividades a bordo, snorkel, piragua, estar en contacto con la naturaleza y disfrutar de </a:t>
            </a:r>
            <a:r>
              <a:rPr lang="es-ES" sz="1200" b="1" dirty="0"/>
              <a:t>lugares únicos</a:t>
            </a:r>
            <a:r>
              <a:rPr lang="es-ES" sz="1200" dirty="0"/>
              <a:t>.</a:t>
            </a:r>
          </a:p>
          <a:p>
            <a:pPr>
              <a:buClr>
                <a:srgbClr val="66CCFF"/>
              </a:buClr>
            </a:pPr>
            <a:endParaRPr lang="es-ES" sz="1200" dirty="0"/>
          </a:p>
          <a:p>
            <a:pPr>
              <a:buClr>
                <a:srgbClr val="66CCFF"/>
              </a:buClr>
            </a:pPr>
            <a:r>
              <a:rPr lang="es-ES" sz="1200" b="1" dirty="0"/>
              <a:t>Salidas fin de semana : </a:t>
            </a:r>
            <a:r>
              <a:rPr lang="es-ES" sz="1200" dirty="0"/>
              <a:t>Llegada y embarque viernes noche, salida sábado por la mañana, navegación diurna hasta la llegada a cala de San Pedro en Cabo Gata,  o,  Calabardina en Cabo Cope, fondeo y barbacoa nocturna, el domingo pondremos rumbo de regreso llegando a media tarde.</a:t>
            </a:r>
            <a:endParaRPr lang="es-ES" sz="1200" b="1" dirty="0"/>
          </a:p>
          <a:p>
            <a:pPr marL="0" indent="0">
              <a:buClr>
                <a:srgbClr val="66CCFF"/>
              </a:buClr>
              <a:buNone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91820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6000">
        <p:fade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20" y="339502"/>
            <a:ext cx="4104456" cy="86409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FUN </a:t>
            </a:r>
            <a:r>
              <a:rPr lang="en-US" sz="4400" b="1" i="1" dirty="0">
                <a:solidFill>
                  <a:srgbClr val="00B0F0"/>
                </a:solidFill>
                <a:latin typeface="Cambria"/>
                <a:ea typeface="Calibri"/>
                <a:cs typeface="Aharoni"/>
              </a:rPr>
              <a:t>&amp; </a:t>
            </a:r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SAILING</a:t>
            </a:r>
            <a:endParaRPr lang="en-US" sz="4400" dirty="0"/>
          </a:p>
        </p:txBody>
      </p:sp>
      <p:pic>
        <p:nvPicPr>
          <p:cNvPr id="6" name="4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b="25036"/>
          <a:stretch/>
        </p:blipFill>
        <p:spPr>
          <a:xfrm rot="16200000">
            <a:off x="-174174" y="2421381"/>
            <a:ext cx="3132348" cy="1416861"/>
          </a:xfrm>
        </p:spPr>
      </p:pic>
      <p:sp>
        <p:nvSpPr>
          <p:cNvPr id="7" name="2 Marcador de contenido"/>
          <p:cNvSpPr>
            <a:spLocks noGrp="1"/>
          </p:cNvSpPr>
          <p:nvPr>
            <p:ph sz="half" idx="1"/>
          </p:nvPr>
        </p:nvSpPr>
        <p:spPr>
          <a:xfrm>
            <a:off x="2339752" y="1419622"/>
            <a:ext cx="6480720" cy="1800200"/>
          </a:xfrm>
        </p:spPr>
        <p:txBody>
          <a:bodyPr>
            <a:noAutofit/>
          </a:bodyPr>
          <a:lstStyle/>
          <a:p>
            <a:pPr>
              <a:buClr>
                <a:srgbClr val="66CCFF"/>
              </a:buClr>
            </a:pPr>
            <a:r>
              <a:rPr lang="es-ES" sz="1400" dirty="0"/>
              <a:t>Disponemos de veleros </a:t>
            </a:r>
            <a:r>
              <a:rPr lang="es-ES" sz="1400" b="1" dirty="0"/>
              <a:t>Bavaria 31 cruiser</a:t>
            </a:r>
            <a:r>
              <a:rPr lang="es-ES" sz="1400" dirty="0"/>
              <a:t>, de diez metros de eslora de nueva construcción en inmejorable estado para salidas diurnas, o de varios días.</a:t>
            </a:r>
          </a:p>
          <a:p>
            <a:pPr>
              <a:buClr>
                <a:srgbClr val="66CCFF"/>
              </a:buClr>
            </a:pPr>
            <a:r>
              <a:rPr lang="es-ES" sz="1400" dirty="0"/>
              <a:t>Confeccionaremos un </a:t>
            </a:r>
            <a:r>
              <a:rPr lang="es-ES" sz="1400" b="1" dirty="0"/>
              <a:t>planning a tu medida</a:t>
            </a:r>
            <a:r>
              <a:rPr lang="es-ES" sz="1400" dirty="0"/>
              <a:t>. </a:t>
            </a:r>
          </a:p>
          <a:p>
            <a:pPr>
              <a:buClr>
                <a:srgbClr val="66CCFF"/>
              </a:buClr>
            </a:pPr>
            <a:r>
              <a:rPr lang="es-ES" sz="1400" dirty="0"/>
              <a:t>Nuestros barcos están amarrados en el </a:t>
            </a:r>
            <a:r>
              <a:rPr lang="es-ES" sz="1400" b="1" dirty="0"/>
              <a:t>Puerto de Garrucha, </a:t>
            </a:r>
            <a:r>
              <a:rPr lang="es-ES" sz="1400" dirty="0"/>
              <a:t>Almería, un perfecto punto de partida. Desde aquí podremos zarpar poniendo rumbo al norte o al sur, mientras disfrutas de la agradable brisa del </a:t>
            </a:r>
            <a:r>
              <a:rPr lang="es-ES" sz="1400" b="1" dirty="0"/>
              <a:t>Mediterráneo</a:t>
            </a:r>
            <a:r>
              <a:rPr lang="es-ES" sz="1400" dirty="0"/>
              <a:t> y por qué no, de nuestras opciones de bar y menús servidos a bordo. </a:t>
            </a:r>
          </a:p>
        </p:txBody>
      </p:sp>
      <p:pic>
        <p:nvPicPr>
          <p:cNvPr id="8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9822"/>
            <a:ext cx="3970652" cy="164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767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>
        <p:fade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5764" r="28409"/>
          <a:stretch/>
        </p:blipFill>
        <p:spPr>
          <a:xfrm>
            <a:off x="-10295" y="-31491"/>
            <a:ext cx="9154295" cy="5174991"/>
          </a:xfrm>
        </p:spPr>
      </p:pic>
      <p:sp>
        <p:nvSpPr>
          <p:cNvPr id="6" name="Rounded Rectangle 5"/>
          <p:cNvSpPr/>
          <p:nvPr/>
        </p:nvSpPr>
        <p:spPr>
          <a:xfrm>
            <a:off x="4932040" y="4155926"/>
            <a:ext cx="4104456" cy="86409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FUN </a:t>
            </a:r>
            <a:r>
              <a:rPr lang="en-US" sz="4400" b="1" i="1" dirty="0">
                <a:solidFill>
                  <a:srgbClr val="00B0F0"/>
                </a:solidFill>
                <a:latin typeface="Cambria"/>
                <a:ea typeface="Calibri"/>
                <a:cs typeface="Aharoni"/>
              </a:rPr>
              <a:t>&amp; </a:t>
            </a:r>
            <a:r>
              <a:rPr lang="en-US" sz="4400" b="1" i="1" dirty="0">
                <a:solidFill>
                  <a:srgbClr val="00B0F0"/>
                </a:solidFill>
                <a:latin typeface="Mistral"/>
                <a:ea typeface="Calibri"/>
                <a:cs typeface="Times New Roman"/>
              </a:rPr>
              <a:t>SAILING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179512" y="195486"/>
            <a:ext cx="6264696" cy="2592288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520" y="267494"/>
            <a:ext cx="61926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B0F0"/>
                </a:solidFill>
              </a:rPr>
              <a:t>Tarifas</a:t>
            </a:r>
          </a:p>
          <a:p>
            <a:pPr>
              <a:buClr>
                <a:srgbClr val="66CCFF"/>
              </a:buClr>
              <a:buFont typeface="Arial"/>
              <a:buChar char="•"/>
            </a:pPr>
            <a:r>
              <a:rPr lang="es-ES" sz="1400" b="1" dirty="0"/>
              <a:t>Salidas diarias </a:t>
            </a:r>
            <a:r>
              <a:rPr lang="es-ES" sz="1400" dirty="0"/>
              <a:t>para grupos de hasta 5 </a:t>
            </a:r>
            <a:r>
              <a:rPr lang="es-ES" sz="1400" dirty="0" err="1"/>
              <a:t>pax</a:t>
            </a:r>
            <a:r>
              <a:rPr lang="es-ES" sz="1400" dirty="0"/>
              <a:t>. 			470 €</a:t>
            </a:r>
          </a:p>
          <a:p>
            <a:pPr>
              <a:buClr>
                <a:srgbClr val="66CCFF"/>
              </a:buClr>
              <a:buFont typeface="Arial"/>
              <a:buChar char="•"/>
            </a:pPr>
            <a:r>
              <a:rPr lang="es-ES" sz="1400" b="1" dirty="0"/>
              <a:t>Salidas de Fin de semana durmiendo a bordo</a:t>
            </a:r>
            <a:r>
              <a:rPr lang="es-ES" sz="1400" dirty="0"/>
              <a:t>, para 4 </a:t>
            </a:r>
            <a:r>
              <a:rPr lang="es-ES" sz="1400" dirty="0" err="1"/>
              <a:t>pax</a:t>
            </a:r>
            <a:r>
              <a:rPr lang="es-ES" sz="1400" dirty="0"/>
              <a:t>.		750 €</a:t>
            </a:r>
          </a:p>
          <a:p>
            <a:pPr marL="0" indent="0">
              <a:buNone/>
            </a:pPr>
            <a:r>
              <a:rPr lang="es-E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(Todas las tarifas incluyen catering , limpieza, gasoil, gastos de travesía y puertos).</a:t>
            </a:r>
          </a:p>
          <a:p>
            <a:pPr marL="0" indent="0">
              <a:buNone/>
            </a:pP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Confección de salidas a tu medida, consúltanos.</a:t>
            </a:r>
            <a:endParaRPr lang="es-ES" sz="1400" dirty="0"/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dirty="0"/>
              <a:t> </a:t>
            </a:r>
            <a:r>
              <a:rPr lang="es-ES" sz="1400" b="1" dirty="0"/>
              <a:t>Contacta con nosotros en :  </a:t>
            </a:r>
            <a:r>
              <a:rPr lang="es-ES" sz="1400" dirty="0">
                <a:hlinkClick r:id="rId3"/>
              </a:rPr>
              <a:t>funandsailing@funandsailing.com</a:t>
            </a:r>
            <a:r>
              <a:rPr lang="es-ES" sz="1400" dirty="0"/>
              <a:t> </a:t>
            </a:r>
          </a:p>
          <a:p>
            <a:pPr marL="0" indent="0">
              <a:buNone/>
            </a:pPr>
            <a:r>
              <a:rPr lang="es-ES" sz="1400" dirty="0"/>
              <a:t>            </a:t>
            </a:r>
            <a:r>
              <a:rPr lang="es-ES" sz="1400" b="1" dirty="0"/>
              <a:t>Teléfonos:    664.467.450   /  676.961.114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dirty="0"/>
              <a:t>      </a:t>
            </a:r>
          </a:p>
          <a:p>
            <a:pPr marL="0" indent="0"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041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247</Words>
  <Application>Microsoft Office PowerPoint</Application>
  <PresentationFormat>Presentación en pantalla (16:9)</PresentationFormat>
  <Paragraphs>29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Cambria</vt:lpstr>
      <vt:lpstr>Courier New</vt:lpstr>
      <vt:lpstr>Mistral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El_Ranero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&amp; SAILING</dc:title>
  <dc:creator>Luis</dc:creator>
  <cp:lastModifiedBy>Noemi.Casas</cp:lastModifiedBy>
  <cp:revision>51</cp:revision>
  <cp:lastPrinted>2016-06-29T17:16:11Z</cp:lastPrinted>
  <dcterms:created xsi:type="dcterms:W3CDTF">2016-05-08T12:47:52Z</dcterms:created>
  <dcterms:modified xsi:type="dcterms:W3CDTF">2016-08-24T15:46:34Z</dcterms:modified>
</cp:coreProperties>
</file>